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mp4" ContentType="video/mp4"/>
  <Default Extension="png" ContentType="image/png"/>
  <Default Extension="wdp" ContentType="image/vnd.ms-photo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0"/>
  </p:notesMasterIdLst>
  <p:sldIdLst>
    <p:sldId id="256" r:id="rId2"/>
    <p:sldId id="260" r:id="rId3"/>
    <p:sldId id="263" r:id="rId4"/>
    <p:sldId id="267" r:id="rId5"/>
    <p:sldId id="268" r:id="rId6"/>
    <p:sldId id="269" r:id="rId7"/>
    <p:sldId id="270" r:id="rId8"/>
    <p:sldId id="262" r:id="rId9"/>
    <p:sldId id="271" r:id="rId10"/>
    <p:sldId id="272" r:id="rId11"/>
    <p:sldId id="275" r:id="rId12"/>
    <p:sldId id="276" r:id="rId13"/>
    <p:sldId id="279" r:id="rId14"/>
    <p:sldId id="266" r:id="rId15"/>
    <p:sldId id="278" r:id="rId16"/>
    <p:sldId id="274" r:id="rId17"/>
    <p:sldId id="280" r:id="rId18"/>
    <p:sldId id="277" r:id="rId1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711"/>
    <p:restoredTop sz="94712"/>
  </p:normalViewPr>
  <p:slideViewPr>
    <p:cSldViewPr snapToGrid="0" snapToObjects="1">
      <p:cViewPr varScale="1">
        <p:scale>
          <a:sx n="102" d="100"/>
          <a:sy n="102" d="100"/>
        </p:scale>
        <p:origin x="408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notesMaster" Target="notesMasters/notesMaster1.xml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2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84DEE8-F63F-6C4F-8ABB-C2F1DFBDE738}" type="datetimeFigureOut">
              <a:rPr lang="en-US" smtClean="0"/>
              <a:t>6/15/18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500DE2-4588-A243-9FAE-0A83F7E2FC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6606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500DE2-4588-A243-9FAE-0A83F7E2FCE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3471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500DE2-4588-A243-9FAE-0A83F7E2FCE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9697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500DE2-4588-A243-9FAE-0A83F7E2FCE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1534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12E87-40DB-064F-B6DB-8D84737A1337}" type="datetimeFigureOut">
              <a:rPr lang="en-US" smtClean="0"/>
              <a:t>6/15/18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F3470-AB03-1049-9308-A35D990D88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0077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12E87-40DB-064F-B6DB-8D84737A1337}" type="datetimeFigureOut">
              <a:rPr lang="en-US" smtClean="0"/>
              <a:t>6/15/18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F3470-AB03-1049-9308-A35D990D88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3640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12E87-40DB-064F-B6DB-8D84737A1337}" type="datetimeFigureOut">
              <a:rPr lang="en-US" smtClean="0"/>
              <a:t>6/15/18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F3470-AB03-1049-9308-A35D990D88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0360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12E87-40DB-064F-B6DB-8D84737A1337}" type="datetimeFigureOut">
              <a:rPr lang="en-US" smtClean="0"/>
              <a:t>6/15/18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F3470-AB03-1049-9308-A35D990D88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5505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12E87-40DB-064F-B6DB-8D84737A1337}" type="datetimeFigureOut">
              <a:rPr lang="en-US" smtClean="0"/>
              <a:t>6/15/18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F3470-AB03-1049-9308-A35D990D88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5254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12E87-40DB-064F-B6DB-8D84737A1337}" type="datetimeFigureOut">
              <a:rPr lang="en-US" smtClean="0"/>
              <a:t>6/15/18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F3470-AB03-1049-9308-A35D990D88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467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12E87-40DB-064F-B6DB-8D84737A1337}" type="datetimeFigureOut">
              <a:rPr lang="en-US" smtClean="0"/>
              <a:t>6/15/18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F3470-AB03-1049-9308-A35D990D88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3354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12E87-40DB-064F-B6DB-8D84737A1337}" type="datetimeFigureOut">
              <a:rPr lang="en-US" smtClean="0"/>
              <a:t>6/15/18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F3470-AB03-1049-9308-A35D990D88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822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12E87-40DB-064F-B6DB-8D84737A1337}" type="datetimeFigureOut">
              <a:rPr lang="en-US" smtClean="0"/>
              <a:t>6/15/18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F3470-AB03-1049-9308-A35D990D88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3370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12E87-40DB-064F-B6DB-8D84737A1337}" type="datetimeFigureOut">
              <a:rPr lang="en-US" smtClean="0"/>
              <a:t>6/15/18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F3470-AB03-1049-9308-A35D990D88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6885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12E87-40DB-064F-B6DB-8D84737A1337}" type="datetimeFigureOut">
              <a:rPr lang="en-US" smtClean="0"/>
              <a:t>6/15/18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F3470-AB03-1049-9308-A35D990D88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7486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812E87-40DB-064F-B6DB-8D84737A1337}" type="datetimeFigureOut">
              <a:rPr lang="en-US" smtClean="0"/>
              <a:t>6/15/18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2F3470-AB03-1049-9308-A35D990D88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443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microsoft.com/office/2007/relationships/hdphoto" Target="../media/hdphoto4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Relationship Id="rId3" Type="http://schemas.microsoft.com/office/2007/relationships/hdphoto" Target="../media/hdphoto5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7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Relationship Id="rId3" Type="http://schemas.microsoft.com/office/2007/relationships/hdphoto" Target="../media/hdphoto6.wdp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3125444" cy="207984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62740" y="2173838"/>
            <a:ext cx="3081260" cy="273997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4414725"/>
            <a:ext cx="3109124" cy="244327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97290" y="2366582"/>
            <a:ext cx="2927049" cy="175144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998531"/>
            <a:ext cx="3097290" cy="241619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97290" y="4088740"/>
            <a:ext cx="2997200" cy="27178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97290" y="37303"/>
            <a:ext cx="3581266" cy="232927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0"/>
          <a:srcRect l="20400"/>
          <a:stretch/>
        </p:blipFill>
        <p:spPr>
          <a:xfrm>
            <a:off x="6048850" y="4913811"/>
            <a:ext cx="3095150" cy="194418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289542" y="37303"/>
            <a:ext cx="2854458" cy="2136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457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0090"/>
                </a:solidFill>
              </a:rPr>
              <a:t>Hereditary spastic paraplegia </a:t>
            </a:r>
            <a:endParaRPr lang="en-US" b="1" dirty="0">
              <a:solidFill>
                <a:srgbClr val="000090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59511" y="1190540"/>
            <a:ext cx="4801964" cy="5667460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2800" dirty="0" smtClean="0"/>
              <a:t>Researchers studied two families whose members had HSP</a:t>
            </a:r>
          </a:p>
          <a:p>
            <a:pPr>
              <a:lnSpc>
                <a:spcPct val="110000"/>
              </a:lnSpc>
            </a:pPr>
            <a:r>
              <a:rPr lang="en-US" sz="2800" dirty="0" smtClean="0"/>
              <a:t>Able to locate </a:t>
            </a:r>
            <a:r>
              <a:rPr lang="en-US" sz="2800" dirty="0"/>
              <a:t>mutations present in affected individuals but not in affective relatives </a:t>
            </a:r>
            <a:endParaRPr lang="en-US" sz="2800" dirty="0" smtClean="0"/>
          </a:p>
          <a:p>
            <a:pPr>
              <a:lnSpc>
                <a:spcPct val="110000"/>
              </a:lnSpc>
            </a:pPr>
            <a:r>
              <a:rPr lang="en-US" sz="2800" dirty="0" smtClean="0"/>
              <a:t>This discovery has allowed for genetic screening in individuals with a risk of developing the disease </a:t>
            </a:r>
            <a:endParaRPr lang="en-US" sz="28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61476" y="1417638"/>
            <a:ext cx="4055524" cy="5072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628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0090"/>
                </a:solidFill>
              </a:rPr>
              <a:t>DNA Sequencing</a:t>
            </a:r>
            <a:endParaRPr lang="en-US" b="1" dirty="0">
              <a:solidFill>
                <a:srgbClr val="00009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7462" y="1417638"/>
            <a:ext cx="5666446" cy="4666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164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0090"/>
                </a:solidFill>
              </a:rPr>
              <a:t>DNA Sequencing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7619" y="1261679"/>
            <a:ext cx="6580126" cy="442196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74761" y="5791598"/>
            <a:ext cx="80120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90"/>
                </a:solidFill>
              </a:rPr>
              <a:t>Each new nucleotide is bonded to the hydroxyl group (OH) of the previous nucleotide </a:t>
            </a:r>
            <a:endParaRPr lang="en-US" sz="2400" b="1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4851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0090"/>
                </a:solidFill>
              </a:rPr>
              <a:t>Sanger Sequencing</a:t>
            </a:r>
            <a:endParaRPr lang="en-US" b="1" dirty="0">
              <a:solidFill>
                <a:srgbClr val="000090"/>
              </a:solidFill>
            </a:endParaRPr>
          </a:p>
        </p:txBody>
      </p:sp>
      <p:pic>
        <p:nvPicPr>
          <p:cNvPr id="6" name="Picture 5" descr="Screen Shot 2016-06-17 at 8.06.31 AM.p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8334" y="1352123"/>
            <a:ext cx="4991099" cy="5505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676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he Sanger Method of DNA Sequencing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8666" y="265187"/>
            <a:ext cx="8325556" cy="6244716"/>
          </a:xfrm>
        </p:spPr>
      </p:pic>
    </p:spTree>
    <p:extLst>
      <p:ext uri="{BB962C8B-B14F-4D97-AF65-F5344CB8AC3E}">
        <p14:creationId xmlns:p14="http://schemas.microsoft.com/office/powerpoint/2010/main" val="1843411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0090"/>
                </a:solidFill>
              </a:rPr>
              <a:t>Sanger Sequencing</a:t>
            </a:r>
            <a:endParaRPr lang="en-US" b="1" dirty="0">
              <a:solidFill>
                <a:srgbClr val="000090"/>
              </a:solidFill>
            </a:endParaRPr>
          </a:p>
        </p:txBody>
      </p:sp>
      <p:pic>
        <p:nvPicPr>
          <p:cNvPr id="4" name="Picture 3" descr="Screen Shot 2016-06-17 at 12.32.31 AM.p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39"/>
          <a:stretch/>
        </p:blipFill>
        <p:spPr>
          <a:xfrm>
            <a:off x="232835" y="1241271"/>
            <a:ext cx="8686800" cy="5616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189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6-06-17 at 1.49.48 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86" b="2785"/>
          <a:stretch/>
        </p:blipFill>
        <p:spPr>
          <a:xfrm>
            <a:off x="317533" y="190982"/>
            <a:ext cx="8573431" cy="6667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1354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0090"/>
                </a:solidFill>
              </a:rPr>
              <a:t>Sanger Sequencing</a:t>
            </a:r>
            <a:endParaRPr lang="en-US" b="1" dirty="0">
              <a:solidFill>
                <a:srgbClr val="00009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3600" b="1" dirty="0" smtClean="0">
                <a:solidFill>
                  <a:srgbClr val="3366FF"/>
                </a:solidFill>
              </a:rPr>
              <a:t>DIDEOXYNUCLEOTIDES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3600" dirty="0" smtClean="0">
                <a:solidFill>
                  <a:srgbClr val="000000"/>
                </a:solidFill>
              </a:rPr>
              <a:t>Synthetic nucleotides that lack the hydroxyl group (-OH) are added to the sequencing reaction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3600" dirty="0" smtClean="0">
                <a:solidFill>
                  <a:srgbClr val="000000"/>
                </a:solidFill>
              </a:rPr>
              <a:t>Preventing chain elongation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3600" dirty="0" smtClean="0">
                <a:solidFill>
                  <a:srgbClr val="000000"/>
                </a:solidFill>
              </a:rPr>
              <a:t>Allowing for comparison of DNA molecules, and determination of sequences </a:t>
            </a:r>
          </a:p>
          <a:p>
            <a:pPr marL="0" indent="0">
              <a:lnSpc>
                <a:spcPct val="120000"/>
              </a:lnSpc>
              <a:buNone/>
            </a:pPr>
            <a:endParaRPr lang="en-US" sz="3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05679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0090"/>
                </a:solidFill>
              </a:rPr>
              <a:t>Lesson objectives</a:t>
            </a:r>
            <a:endParaRPr lang="en-US" b="1" dirty="0">
              <a:solidFill>
                <a:srgbClr val="00009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>
              <a:lnSpc>
                <a:spcPct val="150000"/>
              </a:lnSpc>
            </a:pPr>
            <a:r>
              <a:rPr lang="en-AU" sz="3600" dirty="0"/>
              <a:t>Appreciate the importance of the Human Genome Project </a:t>
            </a:r>
          </a:p>
          <a:p>
            <a:pPr lvl="0">
              <a:lnSpc>
                <a:spcPct val="150000"/>
              </a:lnSpc>
            </a:pPr>
            <a:r>
              <a:rPr lang="en-AU" sz="3600" dirty="0" smtClean="0"/>
              <a:t>Describe in detail the </a:t>
            </a:r>
            <a:r>
              <a:rPr lang="en-AU" sz="3600" dirty="0"/>
              <a:t>structure of DNA </a:t>
            </a:r>
          </a:p>
          <a:p>
            <a:pPr lvl="0">
              <a:lnSpc>
                <a:spcPct val="150000"/>
              </a:lnSpc>
            </a:pPr>
            <a:r>
              <a:rPr lang="en-AU" sz="3600" dirty="0"/>
              <a:t>Understand the concept of Sanger sequencing </a:t>
            </a:r>
          </a:p>
          <a:p>
            <a:pPr marL="0" indent="0">
              <a:lnSpc>
                <a:spcPct val="150000"/>
              </a:lnSpc>
              <a:buNone/>
            </a:pP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5515710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0090"/>
                </a:solidFill>
              </a:rPr>
              <a:t>Biotechnology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/>
          </a:bodyPr>
          <a:lstStyle/>
          <a:p>
            <a:r>
              <a:rPr lang="en-US" i="1" dirty="0" smtClean="0"/>
              <a:t>The </a:t>
            </a:r>
            <a:r>
              <a:rPr lang="en-US" i="1" dirty="0" smtClean="0">
                <a:solidFill>
                  <a:srgbClr val="0000FF"/>
                </a:solidFill>
              </a:rPr>
              <a:t>exploitation</a:t>
            </a:r>
            <a:r>
              <a:rPr lang="en-US" i="1" dirty="0" smtClean="0"/>
              <a:t> and manipulation of </a:t>
            </a:r>
            <a:r>
              <a:rPr lang="en-US" i="1" dirty="0" smtClean="0">
                <a:solidFill>
                  <a:srgbClr val="0000FF"/>
                </a:solidFill>
              </a:rPr>
              <a:t>cellular processes</a:t>
            </a:r>
            <a:r>
              <a:rPr lang="en-US" i="1" dirty="0" smtClean="0"/>
              <a:t> for </a:t>
            </a:r>
            <a:r>
              <a:rPr lang="en-US" i="1" dirty="0" smtClean="0">
                <a:solidFill>
                  <a:schemeClr val="bg1">
                    <a:lumMod val="50000"/>
                  </a:schemeClr>
                </a:solidFill>
              </a:rPr>
              <a:t>industrial </a:t>
            </a:r>
            <a:r>
              <a:rPr lang="en-US" i="1" dirty="0" smtClean="0"/>
              <a:t>production of </a:t>
            </a:r>
            <a:r>
              <a:rPr lang="en-US" i="1" dirty="0" smtClean="0">
                <a:solidFill>
                  <a:srgbClr val="0000FF"/>
                </a:solidFill>
              </a:rPr>
              <a:t>products</a:t>
            </a:r>
            <a:r>
              <a:rPr lang="en-US" i="1" dirty="0" smtClean="0"/>
              <a:t> </a:t>
            </a:r>
            <a:r>
              <a:rPr lang="en-US" i="1" dirty="0" smtClean="0">
                <a:solidFill>
                  <a:srgbClr val="0000FF"/>
                </a:solidFill>
              </a:rPr>
              <a:t>used</a:t>
            </a:r>
            <a:r>
              <a:rPr lang="en-US" i="1" dirty="0" smtClean="0"/>
              <a:t> by </a:t>
            </a:r>
            <a:r>
              <a:rPr lang="en-US" i="1" dirty="0" smtClean="0">
                <a:solidFill>
                  <a:srgbClr val="0000FF"/>
                </a:solidFill>
              </a:rPr>
              <a:t>humans 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8143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0090"/>
                </a:solidFill>
              </a:rPr>
              <a:t>Human Genome Project</a:t>
            </a:r>
            <a:endParaRPr lang="en-US" b="1" dirty="0">
              <a:solidFill>
                <a:srgbClr val="00009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1990 – 2003 </a:t>
            </a:r>
            <a:br>
              <a:rPr lang="en-US" dirty="0" smtClean="0"/>
            </a:br>
            <a:r>
              <a:rPr lang="en-US" dirty="0" smtClean="0"/>
              <a:t>(ongoing analysis of data) </a:t>
            </a:r>
          </a:p>
          <a:p>
            <a:r>
              <a:rPr lang="en-US" b="1" dirty="0" smtClean="0"/>
              <a:t>Aim</a:t>
            </a:r>
            <a:br>
              <a:rPr lang="en-US" b="1" dirty="0" smtClean="0"/>
            </a:br>
            <a:r>
              <a:rPr lang="en-US" dirty="0" smtClean="0">
                <a:solidFill>
                  <a:srgbClr val="3366FF"/>
                </a:solidFill>
              </a:rPr>
              <a:t>map </a:t>
            </a:r>
            <a:r>
              <a:rPr lang="en-US" dirty="0" smtClean="0"/>
              <a:t>the </a:t>
            </a:r>
            <a:r>
              <a:rPr lang="en-US" dirty="0" smtClean="0">
                <a:solidFill>
                  <a:srgbClr val="3366FF"/>
                </a:solidFill>
              </a:rPr>
              <a:t>location</a:t>
            </a:r>
            <a:r>
              <a:rPr lang="en-US" dirty="0" smtClean="0"/>
              <a:t> of </a:t>
            </a:r>
            <a:r>
              <a:rPr lang="en-US" dirty="0" smtClean="0">
                <a:solidFill>
                  <a:srgbClr val="3366FF"/>
                </a:solidFill>
              </a:rPr>
              <a:t>genes</a:t>
            </a:r>
            <a:r>
              <a:rPr lang="en-US" dirty="0" smtClean="0"/>
              <a:t> on all 46 chromosomes</a:t>
            </a:r>
          </a:p>
          <a:p>
            <a:r>
              <a:rPr lang="en-US" b="1" dirty="0" smtClean="0"/>
              <a:t>Genome</a:t>
            </a:r>
            <a:br>
              <a:rPr lang="en-US" b="1" dirty="0" smtClean="0"/>
            </a:br>
            <a:r>
              <a:rPr lang="en-US" i="1" dirty="0" smtClean="0"/>
              <a:t>complete </a:t>
            </a:r>
            <a:r>
              <a:rPr lang="en-US" i="1" dirty="0" smtClean="0">
                <a:solidFill>
                  <a:srgbClr val="3366FF"/>
                </a:solidFill>
              </a:rPr>
              <a:t>set</a:t>
            </a:r>
            <a:r>
              <a:rPr lang="en-US" i="1" dirty="0" smtClean="0"/>
              <a:t> of </a:t>
            </a:r>
            <a:r>
              <a:rPr lang="en-US" i="1" dirty="0" smtClean="0">
                <a:solidFill>
                  <a:srgbClr val="3366FF"/>
                </a:solidFill>
              </a:rPr>
              <a:t>genetic information</a:t>
            </a:r>
            <a:r>
              <a:rPr lang="en-US" i="1" dirty="0" smtClean="0"/>
              <a:t> of an organism </a:t>
            </a:r>
          </a:p>
          <a:p>
            <a:r>
              <a:rPr lang="en-US" dirty="0" smtClean="0"/>
              <a:t>4000 genetic disorders have been discovered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3716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Given rise to new technology and access to more information </a:t>
            </a:r>
          </a:p>
          <a:p>
            <a:pPr lvl="1">
              <a:buFont typeface="Courier New"/>
              <a:buChar char="o"/>
            </a:pPr>
            <a:r>
              <a:rPr lang="en-US" dirty="0" smtClean="0"/>
              <a:t>Gene replacement </a:t>
            </a:r>
          </a:p>
          <a:p>
            <a:pPr lvl="1">
              <a:buFont typeface="Courier New"/>
              <a:buChar char="o"/>
            </a:pPr>
            <a:r>
              <a:rPr lang="en-US" dirty="0" smtClean="0"/>
              <a:t>Monitor gene expression in cancers</a:t>
            </a:r>
          </a:p>
          <a:p>
            <a:pPr lvl="1">
              <a:buFont typeface="Courier New"/>
              <a:buChar char="o"/>
            </a:pPr>
            <a:r>
              <a:rPr lang="en-US" dirty="0" smtClean="0"/>
              <a:t>Mapping out pathways in cancer development </a:t>
            </a:r>
          </a:p>
          <a:p>
            <a:pPr lvl="1">
              <a:buFont typeface="Courier New"/>
              <a:buChar char="o"/>
            </a:pPr>
            <a:r>
              <a:rPr lang="en-US" dirty="0" smtClean="0"/>
              <a:t>Better genetic testing – screening for disease risk </a:t>
            </a:r>
          </a:p>
          <a:p>
            <a:pPr lvl="1">
              <a:buFont typeface="Courier New"/>
              <a:buChar char="o"/>
            </a:pPr>
            <a:r>
              <a:rPr lang="en-US" dirty="0" smtClean="0"/>
              <a:t>Health prevention </a:t>
            </a:r>
          </a:p>
          <a:p>
            <a:pPr lvl="1">
              <a:buFont typeface="Courier New"/>
              <a:buChar char="o"/>
            </a:pPr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0090"/>
                </a:solidFill>
              </a:rPr>
              <a:t>Human Genome Project</a:t>
            </a:r>
            <a:endParaRPr lang="en-US" b="1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217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0090"/>
                </a:solidFill>
              </a:rPr>
              <a:t>Structure of DNA</a:t>
            </a:r>
            <a:endParaRPr lang="en-US" b="1" dirty="0">
              <a:solidFill>
                <a:srgbClr val="00009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573330"/>
            <a:ext cx="7878079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 smtClean="0"/>
              <a:t>Nucleotide </a:t>
            </a:r>
          </a:p>
          <a:p>
            <a:r>
              <a:rPr lang="en-US" sz="2800" dirty="0" smtClean="0"/>
              <a:t>Deoxyribose [5-C sugar]</a:t>
            </a:r>
          </a:p>
          <a:p>
            <a:r>
              <a:rPr lang="en-US" sz="2800" dirty="0" smtClean="0"/>
              <a:t>Phosphate group</a:t>
            </a:r>
          </a:p>
          <a:p>
            <a:r>
              <a:rPr lang="en-US" sz="2800" dirty="0" smtClean="0"/>
              <a:t>Nitrogenous base 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b="1" dirty="0" smtClean="0"/>
              <a:t>DNA molecule </a:t>
            </a:r>
          </a:p>
          <a:p>
            <a:r>
              <a:rPr lang="en-US" sz="2800" dirty="0" smtClean="0"/>
              <a:t>Made up of thousands of nucleotides</a:t>
            </a:r>
          </a:p>
          <a:p>
            <a:pPr marL="0" indent="0">
              <a:buNone/>
            </a:pPr>
            <a:endParaRPr lang="en-US" sz="24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34495" y="1904862"/>
            <a:ext cx="3991199" cy="3131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406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0090"/>
                </a:solidFill>
              </a:rPr>
              <a:t>Structure of DNA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738210" y="1417638"/>
            <a:ext cx="4212292" cy="485253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 smtClean="0"/>
              <a:t>DNA molecule</a:t>
            </a:r>
          </a:p>
          <a:p>
            <a:r>
              <a:rPr lang="en-US" sz="2800" dirty="0" smtClean="0"/>
              <a:t>Two chains of alternating sugars and phosphates are linked by nitrogenous bases (weak H-bonds) </a:t>
            </a:r>
            <a:br>
              <a:rPr lang="en-US" sz="2800" dirty="0" smtClean="0"/>
            </a:br>
            <a:endParaRPr lang="en-US" sz="2800" dirty="0" smtClean="0"/>
          </a:p>
          <a:p>
            <a:r>
              <a:rPr lang="en-US" sz="2800" dirty="0" smtClean="0"/>
              <a:t>Cytosine – Guanine </a:t>
            </a:r>
            <a:br>
              <a:rPr lang="en-US" sz="2800" dirty="0" smtClean="0"/>
            </a:br>
            <a:endParaRPr lang="en-US" sz="2800" dirty="0" smtClean="0"/>
          </a:p>
          <a:p>
            <a:r>
              <a:rPr lang="en-US" sz="2800" dirty="0" smtClean="0"/>
              <a:t>Adenine – Thymine </a:t>
            </a:r>
          </a:p>
          <a:p>
            <a:pPr marL="0" indent="0">
              <a:buNone/>
            </a:pPr>
            <a:endParaRPr lang="en-US" sz="28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8895" y="1417638"/>
            <a:ext cx="4308064" cy="4495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493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0090"/>
                </a:solidFill>
              </a:rPr>
              <a:t>Structure of DNA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247022" y="1600200"/>
            <a:ext cx="4703480" cy="4808868"/>
          </a:xfrm>
        </p:spPr>
        <p:txBody>
          <a:bodyPr/>
          <a:lstStyle/>
          <a:p>
            <a:pPr marL="0" indent="0">
              <a:lnSpc>
                <a:spcPct val="130000"/>
              </a:lnSpc>
              <a:buNone/>
            </a:pPr>
            <a:r>
              <a:rPr lang="en-US" dirty="0" smtClean="0"/>
              <a:t>Two chains of alternating sugars and phosphates joined by the base pairs, are twisted into a spiral shape known as a </a:t>
            </a:r>
          </a:p>
          <a:p>
            <a:pPr marL="0" indent="0">
              <a:lnSpc>
                <a:spcPct val="130000"/>
              </a:lnSpc>
              <a:buNone/>
            </a:pPr>
            <a:r>
              <a:rPr lang="en-US" dirty="0" smtClean="0">
                <a:solidFill>
                  <a:srgbClr val="0000FF"/>
                </a:solidFill>
              </a:rPr>
              <a:t>double helix 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696247"/>
            <a:ext cx="4621315" cy="6161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56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0090"/>
                </a:solidFill>
              </a:rPr>
              <a:t>DNA sequencing</a:t>
            </a:r>
            <a:endParaRPr lang="en-US" b="1" dirty="0">
              <a:solidFill>
                <a:srgbClr val="00009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i="1" dirty="0" smtClean="0"/>
              <a:t>Determining the precise </a:t>
            </a:r>
            <a:r>
              <a:rPr lang="en-US" i="1" dirty="0" smtClean="0">
                <a:solidFill>
                  <a:srgbClr val="3366FF"/>
                </a:solidFill>
              </a:rPr>
              <a:t>order</a:t>
            </a:r>
            <a:r>
              <a:rPr lang="en-US" i="1" dirty="0" smtClean="0"/>
              <a:t> of </a:t>
            </a:r>
            <a:r>
              <a:rPr lang="en-US" i="1" dirty="0" smtClean="0">
                <a:solidFill>
                  <a:srgbClr val="3366FF"/>
                </a:solidFill>
              </a:rPr>
              <a:t>nucleotides</a:t>
            </a:r>
            <a:r>
              <a:rPr lang="en-US" i="1" dirty="0" smtClean="0"/>
              <a:t> in  a sample of DNA</a:t>
            </a:r>
            <a:br>
              <a:rPr lang="en-US" i="1" dirty="0" smtClean="0"/>
            </a:br>
            <a:endParaRPr lang="en-US" i="1" dirty="0" smtClean="0"/>
          </a:p>
          <a:p>
            <a:r>
              <a:rPr lang="en-US" dirty="0" smtClean="0"/>
              <a:t>Allows for comparison of DNA sequences </a:t>
            </a:r>
          </a:p>
          <a:p>
            <a:r>
              <a:rPr lang="en-US" dirty="0" smtClean="0"/>
              <a:t>Detects point mutations, small insertions and deletions </a:t>
            </a:r>
          </a:p>
          <a:p>
            <a:r>
              <a:rPr lang="en-US" dirty="0" smtClean="0"/>
              <a:t>Can show whether a person will develop an inherited disease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2455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0090"/>
                </a:solidFill>
              </a:rPr>
              <a:t>Hereditary spastic paraplegia </a:t>
            </a:r>
            <a:endParaRPr lang="en-US" b="1" dirty="0">
              <a:solidFill>
                <a:srgbClr val="00009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Progressive limb weakness and stiffness, often resulting in paralysis </a:t>
            </a:r>
          </a:p>
          <a:p>
            <a:r>
              <a:rPr lang="en-US" dirty="0" smtClean="0"/>
              <a:t>Symptoms being during mid-20s – mid 50s </a:t>
            </a:r>
          </a:p>
          <a:p>
            <a:r>
              <a:rPr lang="en-US" dirty="0" smtClean="0"/>
              <a:t>No cure </a:t>
            </a:r>
          </a:p>
          <a:p>
            <a:r>
              <a:rPr lang="en-US" dirty="0" smtClean="0"/>
              <a:t>Treatment: physical therapy (prevention) </a:t>
            </a:r>
          </a:p>
          <a:p>
            <a:r>
              <a:rPr lang="en-US" dirty="0" smtClean="0"/>
              <a:t>Researchers studied and located mutations present in affected individuals but not in affective relatives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4151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1131</TotalTime>
  <Words>306</Words>
  <Application>Microsoft Macintosh PowerPoint</Application>
  <PresentationFormat>On-screen Show (4:3)</PresentationFormat>
  <Paragraphs>63</Paragraphs>
  <Slides>18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Calibri</vt:lpstr>
      <vt:lpstr>Courier New</vt:lpstr>
      <vt:lpstr>Arial</vt:lpstr>
      <vt:lpstr>Office Theme</vt:lpstr>
      <vt:lpstr>PowerPoint Presentation</vt:lpstr>
      <vt:lpstr>Biotechnology</vt:lpstr>
      <vt:lpstr>Human Genome Project</vt:lpstr>
      <vt:lpstr>Human Genome Project</vt:lpstr>
      <vt:lpstr>Structure of DNA</vt:lpstr>
      <vt:lpstr>Structure of DNA</vt:lpstr>
      <vt:lpstr>Structure of DNA</vt:lpstr>
      <vt:lpstr>DNA sequencing</vt:lpstr>
      <vt:lpstr>Hereditary spastic paraplegia </vt:lpstr>
      <vt:lpstr>Hereditary spastic paraplegia </vt:lpstr>
      <vt:lpstr>DNA Sequencing</vt:lpstr>
      <vt:lpstr>DNA Sequencing</vt:lpstr>
      <vt:lpstr>Sanger Sequencing</vt:lpstr>
      <vt:lpstr>PowerPoint Presentation</vt:lpstr>
      <vt:lpstr>Sanger Sequencing</vt:lpstr>
      <vt:lpstr>PowerPoint Presentation</vt:lpstr>
      <vt:lpstr>Sanger Sequencing</vt:lpstr>
      <vt:lpstr>Lesson objectives</vt:lpstr>
    </vt:vector>
  </TitlesOfParts>
  <Company/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Sandy Tu</dc:creator>
  <cp:lastModifiedBy>Microsoft Office User</cp:lastModifiedBy>
  <cp:revision>33</cp:revision>
  <dcterms:created xsi:type="dcterms:W3CDTF">2016-06-13T05:42:25Z</dcterms:created>
  <dcterms:modified xsi:type="dcterms:W3CDTF">2018-06-15T03:05:17Z</dcterms:modified>
</cp:coreProperties>
</file>